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2.svg" ContentType="image/svg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image" Target="../media/image18.jpeg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image" Target="../media/image17.jpeg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image" Target="../media/image19.jpeg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image" Target="../media/image2.jpeg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90.xml"/><Relationship Id="rId2" Type="http://schemas.openxmlformats.org/officeDocument/2006/relationships/tags" Target="../tags/tag75.xml"/><Relationship Id="rId19" Type="http://schemas.openxmlformats.org/officeDocument/2006/relationships/tags" Target="../tags/tag89.xml"/><Relationship Id="rId18" Type="http://schemas.openxmlformats.org/officeDocument/2006/relationships/tags" Target="../tags/tag88.xml"/><Relationship Id="rId17" Type="http://schemas.openxmlformats.org/officeDocument/2006/relationships/tags" Target="../tags/tag87.xml"/><Relationship Id="rId16" Type="http://schemas.openxmlformats.org/officeDocument/2006/relationships/image" Target="../media/image4.jpeg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3.jpeg"/><Relationship Id="rId10" Type="http://schemas.openxmlformats.org/officeDocument/2006/relationships/tags" Target="../tags/tag82.xml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image" Target="../media/image5.jpe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tags" Target="../tags/tag9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6.jpeg"/><Relationship Id="rId2" Type="http://schemas.openxmlformats.org/officeDocument/2006/relationships/tags" Target="../tags/tag115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image" Target="../media/image7.jpeg"/><Relationship Id="rId3" Type="http://schemas.openxmlformats.org/officeDocument/2006/relationships/tags" Target="../tags/tag128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142.xml"/><Relationship Id="rId2" Type="http://schemas.openxmlformats.org/officeDocument/2006/relationships/tags" Target="../tags/tag127.xml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image" Target="../media/image9.jpeg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image" Target="../media/image8.jpeg"/><Relationship Id="rId1" Type="http://schemas.openxmlformats.org/officeDocument/2006/relationships/tags" Target="../tags/tag12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image" Target="../media/image10.jpe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151.xml"/><Relationship Id="rId1" Type="http://schemas.openxmlformats.org/officeDocument/2006/relationships/tags" Target="../tags/tag14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7" Type="http://schemas.openxmlformats.org/officeDocument/2006/relationships/slideLayout" Target="../slideLayouts/slideLayout6.xml"/><Relationship Id="rId26" Type="http://schemas.openxmlformats.org/officeDocument/2006/relationships/tags" Target="../tags/tag171.xml"/><Relationship Id="rId25" Type="http://schemas.openxmlformats.org/officeDocument/2006/relationships/image" Target="../media/image16.svg"/><Relationship Id="rId24" Type="http://schemas.openxmlformats.org/officeDocument/2006/relationships/image" Target="../media/image15.png"/><Relationship Id="rId23" Type="http://schemas.openxmlformats.org/officeDocument/2006/relationships/tags" Target="../tags/tag170.xml"/><Relationship Id="rId22" Type="http://schemas.openxmlformats.org/officeDocument/2006/relationships/image" Target="../media/image14.svg"/><Relationship Id="rId21" Type="http://schemas.openxmlformats.org/officeDocument/2006/relationships/image" Target="../media/image13.png"/><Relationship Id="rId20" Type="http://schemas.openxmlformats.org/officeDocument/2006/relationships/tags" Target="../tags/tag169.xml"/><Relationship Id="rId2" Type="http://schemas.openxmlformats.org/officeDocument/2006/relationships/tags" Target="../tags/tag153.xml"/><Relationship Id="rId19" Type="http://schemas.openxmlformats.org/officeDocument/2006/relationships/image" Target="../media/image12.svg"/><Relationship Id="rId18" Type="http://schemas.openxmlformats.org/officeDocument/2006/relationships/image" Target="../media/image11.png"/><Relationship Id="rId17" Type="http://schemas.openxmlformats.org/officeDocument/2006/relationships/tags" Target="../tags/tag168.xml"/><Relationship Id="rId16" Type="http://schemas.openxmlformats.org/officeDocument/2006/relationships/tags" Target="../tags/tag167.xml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>
            <p:custDataLst>
              <p:tags r:id="rId1"/>
            </p:custDataLst>
          </p:nvPr>
        </p:nvSpPr>
        <p:spPr>
          <a:xfrm flipH="1">
            <a:off x="11680457" y="5709056"/>
            <a:ext cx="511543" cy="1148944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806" h="1809">
                <a:moveTo>
                  <a:pt x="0" y="0"/>
                </a:moveTo>
                <a:lnTo>
                  <a:pt x="806" y="1809"/>
                </a:lnTo>
                <a:lnTo>
                  <a:pt x="0" y="18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/data/temp/f2d86cd4-fa94-11ef-aaf4-cec536611a79.jpgf2d86cd4-fa94-11ef-aaf4-cec536611a7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4440" b="14440"/>
          <a:stretch>
            <a:fillRect/>
          </a:stretch>
        </p:blipFill>
        <p:spPr>
          <a:xfrm flipH="1">
            <a:off x="0" y="1"/>
            <a:ext cx="6414770" cy="6857365"/>
          </a:xfrm>
          <a:custGeom>
            <a:avLst/>
            <a:gdLst>
              <a:gd name="connsiteX0" fmla="*/ 4524548 w 6414770"/>
              <a:gd name="connsiteY0" fmla="*/ 3601085 h 6857365"/>
              <a:gd name="connsiteX1" fmla="*/ 1753918 w 6414770"/>
              <a:gd name="connsiteY1" fmla="*/ 3601085 h 6857365"/>
              <a:gd name="connsiteX2" fmla="*/ 3342125 w 6414770"/>
              <a:gd name="connsiteY2" fmla="*/ 6857365 h 6857365"/>
              <a:gd name="connsiteX3" fmla="*/ 6112755 w 6414770"/>
              <a:gd name="connsiteY3" fmla="*/ 6857365 h 6857365"/>
              <a:gd name="connsiteX4" fmla="*/ 2768523 w 6414770"/>
              <a:gd name="connsiteY4" fmla="*/ 0 h 6857365"/>
              <a:gd name="connsiteX5" fmla="*/ 0 w 6414770"/>
              <a:gd name="connsiteY5" fmla="*/ 0 h 6857365"/>
              <a:gd name="connsiteX6" fmla="*/ 0 w 6414770"/>
              <a:gd name="connsiteY6" fmla="*/ 5080 h 6857365"/>
              <a:gd name="connsiteX7" fmla="*/ 1640159 w 6414770"/>
              <a:gd name="connsiteY7" fmla="*/ 3367405 h 6857365"/>
              <a:gd name="connsiteX8" fmla="*/ 4410587 w 6414770"/>
              <a:gd name="connsiteY8" fmla="*/ 3367405 h 6857365"/>
              <a:gd name="connsiteX9" fmla="*/ 5389933 w 6414770"/>
              <a:gd name="connsiteY9" fmla="*/ 0 h 6857365"/>
              <a:gd name="connsiteX10" fmla="*/ 3056429 w 6414770"/>
              <a:gd name="connsiteY10" fmla="*/ 0 h 6857365"/>
              <a:gd name="connsiteX11" fmla="*/ 6400801 w 6414770"/>
              <a:gd name="connsiteY11" fmla="*/ 6857365 h 6857365"/>
              <a:gd name="connsiteX12" fmla="*/ 6414770 w 6414770"/>
              <a:gd name="connsiteY12" fmla="*/ 6857365 h 6857365"/>
              <a:gd name="connsiteX13" fmla="*/ 6414770 w 6414770"/>
              <a:gd name="connsiteY13" fmla="*/ 2100580 h 685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14770" h="6857365">
                <a:moveTo>
                  <a:pt x="4524548" y="3601085"/>
                </a:moveTo>
                <a:lnTo>
                  <a:pt x="1753918" y="3601085"/>
                </a:lnTo>
                <a:lnTo>
                  <a:pt x="3342125" y="6857365"/>
                </a:lnTo>
                <a:lnTo>
                  <a:pt x="6112755" y="6857365"/>
                </a:lnTo>
                <a:close/>
                <a:moveTo>
                  <a:pt x="2768523" y="0"/>
                </a:moveTo>
                <a:lnTo>
                  <a:pt x="0" y="0"/>
                </a:lnTo>
                <a:lnTo>
                  <a:pt x="0" y="5080"/>
                </a:lnTo>
                <a:lnTo>
                  <a:pt x="1640159" y="3367405"/>
                </a:lnTo>
                <a:lnTo>
                  <a:pt x="4410587" y="3367405"/>
                </a:lnTo>
                <a:close/>
                <a:moveTo>
                  <a:pt x="5389933" y="0"/>
                </a:moveTo>
                <a:lnTo>
                  <a:pt x="3056429" y="0"/>
                </a:lnTo>
                <a:lnTo>
                  <a:pt x="6400801" y="6857365"/>
                </a:lnTo>
                <a:lnTo>
                  <a:pt x="6414770" y="6857365"/>
                </a:lnTo>
                <a:lnTo>
                  <a:pt x="6414770" y="2100580"/>
                </a:ln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" name="任意多边形 13"/>
          <p:cNvSpPr/>
          <p:nvPr>
            <p:custDataLst>
              <p:tags r:id="rId4"/>
            </p:custDataLst>
          </p:nvPr>
        </p:nvSpPr>
        <p:spPr>
          <a:xfrm>
            <a:off x="5080" y="0"/>
            <a:ext cx="3358341" cy="6857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9" h="10799">
                <a:moveTo>
                  <a:pt x="1614" y="0"/>
                </a:moveTo>
                <a:lnTo>
                  <a:pt x="5289" y="0"/>
                </a:lnTo>
                <a:lnTo>
                  <a:pt x="22" y="10799"/>
                </a:lnTo>
                <a:lnTo>
                  <a:pt x="0" y="10799"/>
                </a:lnTo>
                <a:lnTo>
                  <a:pt x="0" y="3308"/>
                </a:lnTo>
                <a:lnTo>
                  <a:pt x="1614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23109" y="481013"/>
            <a:ext cx="5488165" cy="792000"/>
          </a:xfrm>
        </p:spPr>
        <p:txBody>
          <a:bodyPr anchor="b"/>
          <a:lstStyle/>
          <a:p>
            <a:pPr algn="l"/>
            <a:r>
              <a:rPr lang="zh-CN" altLang="en-US" dirty="0"/>
              <a:t>产品概览：天天鲜酿酱油</a:t>
            </a:r>
            <a:endParaRPr lang="zh-CN" altLang="en-US" dirty="0"/>
          </a:p>
        </p:txBody>
      </p:sp>
      <p:sp>
        <p:nvSpPr>
          <p:cNvPr id="20" name="正文"/>
          <p:cNvSpPr txBox="1"/>
          <p:nvPr>
            <p:custDataLst>
              <p:tags r:id="rId6"/>
            </p:custDataLst>
          </p:nvPr>
        </p:nvSpPr>
        <p:spPr>
          <a:xfrm>
            <a:off x="6503278" y="1840844"/>
            <a:ext cx="5503100" cy="115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3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天天鲜酿酱油融合传统酿造工艺与现代发酵技术，采用高效发酵菌种，提升发酵效率，同时保留了经典的酱香风味。</a:t>
            </a:r>
            <a:endParaRPr lang="zh-CN" altLang="en-US" sz="1600" spc="13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标题"/>
          <p:cNvSpPr txBox="1"/>
          <p:nvPr>
            <p:custDataLst>
              <p:tags r:id="rId7"/>
            </p:custDataLst>
          </p:nvPr>
        </p:nvSpPr>
        <p:spPr>
          <a:xfrm>
            <a:off x="6503278" y="1479531"/>
            <a:ext cx="5503100" cy="36900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传统与创新的结合</a:t>
            </a:r>
            <a:endParaRPr lang="zh-CN" altLang="en-US" sz="2000" b="1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正文"/>
          <p:cNvSpPr txBox="1"/>
          <p:nvPr>
            <p:custDataLst>
              <p:tags r:id="rId8"/>
            </p:custDataLst>
          </p:nvPr>
        </p:nvSpPr>
        <p:spPr>
          <a:xfrm>
            <a:off x="4842641" y="5278733"/>
            <a:ext cx="5503100" cy="115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3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产品在创新的同时，重视传统酱香的保留，满足消费者对传统美食风味的追求。</a:t>
            </a:r>
            <a:endParaRPr lang="zh-CN" altLang="en-US" sz="1600" spc="13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标题"/>
          <p:cNvSpPr txBox="1"/>
          <p:nvPr>
            <p:custDataLst>
              <p:tags r:id="rId9"/>
            </p:custDataLst>
          </p:nvPr>
        </p:nvSpPr>
        <p:spPr>
          <a:xfrm>
            <a:off x="4842641" y="4916783"/>
            <a:ext cx="5503100" cy="36900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保留传统酱香的重要性</a:t>
            </a:r>
            <a:endParaRPr lang="zh-CN" altLang="en-US" sz="2000" b="1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正文"/>
          <p:cNvSpPr txBox="1"/>
          <p:nvPr>
            <p:custDataLst>
              <p:tags r:id="rId10"/>
            </p:custDataLst>
          </p:nvPr>
        </p:nvSpPr>
        <p:spPr>
          <a:xfrm>
            <a:off x="5667224" y="3564568"/>
            <a:ext cx="5503100" cy="1152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spc="13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通过使用高效发酵菌种，天天鲜酿酱油在缩短生产周期的同时，确保了产品的高品质和独特风味。</a:t>
            </a:r>
            <a:endParaRPr lang="zh-CN" altLang="en-US" sz="1600" spc="13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标题"/>
          <p:cNvSpPr txBox="1"/>
          <p:nvPr>
            <p:custDataLst>
              <p:tags r:id="rId11"/>
            </p:custDataLst>
          </p:nvPr>
        </p:nvSpPr>
        <p:spPr>
          <a:xfrm>
            <a:off x="5667224" y="3202618"/>
            <a:ext cx="5503100" cy="36900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000" b="1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高效发酵菌种的优势</a:t>
            </a:r>
            <a:endParaRPr lang="zh-CN" altLang="en-US" sz="2000" b="1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标题 2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预算和风险管理</a:t>
            </a:r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143490" y="4519142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预算概览与成本控制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43490" y="5026079"/>
            <a:ext cx="2168323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详细的预算规划和成本控制是天天鲜酿酱油成功的关键，有助于企业实现盈利目标。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6" name="图片 1" descr="/data/temp/f476d286-fa94-11ef-b16b-6ab235543cb5.jpgf476d286-fa94-11ef-b16b-6ab235543cb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7816" r="17816"/>
          <a:stretch>
            <a:fillRect/>
          </a:stretch>
        </p:blipFill>
        <p:spPr>
          <a:xfrm>
            <a:off x="2353760" y="1663021"/>
            <a:ext cx="1747525" cy="271491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204184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/data/temp/f476d2ba-fa94-11ef-b16b-6ab235543cb5.jpgf476d2ba-fa94-11ef-b16b-6ab235543cb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7816" r="17816"/>
          <a:stretch>
            <a:fillRect/>
          </a:stretch>
        </p:blipFill>
        <p:spPr>
          <a:xfrm>
            <a:off x="5256891" y="1663021"/>
            <a:ext cx="1747525" cy="27149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>
            <a:off x="4943709" y="2375781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5054244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原料价格波动的风险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5054244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原料价格波动是潜在风险之一，为此企业建立了稳定的原料供应渠道，以减少市场波动的影响。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7" name="图片 3" descr="/data/temp/f476d258-fa94-11ef-b16b-6ab235543cb5.jpgf476d258-fa94-11ef-b16b-6ab235543cb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710" r="1710"/>
          <a:stretch>
            <a:fillRect/>
          </a:stretch>
        </p:blipFill>
        <p:spPr>
          <a:xfrm>
            <a:off x="8160022" y="1666833"/>
            <a:ext cx="1747525" cy="27149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8" name="椭圆 27"/>
          <p:cNvSpPr/>
          <p:nvPr>
            <p:custDataLst>
              <p:tags r:id="rId14"/>
            </p:custDataLst>
          </p:nvPr>
        </p:nvSpPr>
        <p:spPr>
          <a:xfrm>
            <a:off x="7839216" y="2366252"/>
            <a:ext cx="627656" cy="627656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5"/>
            </p:custDataLst>
          </p:nvPr>
        </p:nvSpPr>
        <p:spPr>
          <a:xfrm>
            <a:off x="7964362" y="4515331"/>
            <a:ext cx="2168323" cy="48229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市场竞争与差异化产品策略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6"/>
            </p:custDataLst>
          </p:nvPr>
        </p:nvSpPr>
        <p:spPr>
          <a:xfrm>
            <a:off x="7964362" y="5022267"/>
            <a:ext cx="2168322" cy="1563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面对激烈的市场竞争，天天鲜酿酱油通过打造差异化产品，如低盐轻酱油，来吸引特定消费群体，增强市场竞争力。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产品概览：低盐轻酱油</a:t>
            </a:r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01097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低盐轻酱油专为注重健康饮食的人群设计，减盐30%但依然保持了酱油的鲜美味道。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901097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低盐健康理念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901097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7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片 15" descr="/data/temp/f4b86200-fa94-11ef-9f5a-ae856c762734.jpgf4b86200-fa94-11ef-9f5a-ae856c76273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10411" b="10411"/>
          <a:stretch>
            <a:fillRect/>
          </a:stretch>
        </p:blipFill>
        <p:spPr>
          <a:xfrm>
            <a:off x="901097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4759324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低盐轻酱油特别适合儿童、老人以及有控盐需求的消费者，帮助他们享受美味同时维护健康。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4759324" y="3009392"/>
            <a:ext cx="2880444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适合特定人群的原因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9324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f4b861f9-fa94-11ef-9f5a-ae856c762734.jpgf4b861f9-fa94-11ef-9f5a-ae856c762734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0411" b="10411"/>
          <a:stretch>
            <a:fillRect/>
          </a:stretch>
        </p:blipFill>
        <p:spPr>
          <a:xfrm>
            <a:off x="4759324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8617551" y="3690218"/>
            <a:ext cx="2880446" cy="87609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通过科学配比和先进工艺，低盐轻酱油在降低盐分的同时，确保了产品的鲜美口感，实现了健康与美味的平衡。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617551" y="3009392"/>
            <a:ext cx="2880443" cy="59120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鲜味与减盐的平衡</a:t>
            </a:r>
            <a:endParaRPr lang="zh-CN" altLang="en-US" sz="17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8617551" y="1811595"/>
            <a:ext cx="1325415" cy="991788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7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6" name="图片 25" descr="/data/temp/f4b862e3-fa94-11ef-9f5a-ae856c762734.jpgf4b862e3-fa94-11ef-9f5a-ae856c762734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10411" b="10411"/>
          <a:stretch>
            <a:fillRect/>
          </a:stretch>
        </p:blipFill>
        <p:spPr>
          <a:xfrm>
            <a:off x="8617551" y="4680337"/>
            <a:ext cx="2880449" cy="152000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cxnSp>
        <p:nvCxnSpPr>
          <p:cNvPr id="35" name="直接连接符 34"/>
          <p:cNvCxnSpPr/>
          <p:nvPr>
            <p:custDataLst>
              <p:tags r:id="rId17"/>
            </p:custDataLst>
          </p:nvPr>
        </p:nvCxnSpPr>
        <p:spPr>
          <a:xfrm>
            <a:off x="695960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8"/>
            </p:custDataLst>
          </p:nvPr>
        </p:nvCxnSpPr>
        <p:spPr>
          <a:xfrm>
            <a:off x="4544025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9"/>
            </p:custDataLst>
          </p:nvPr>
        </p:nvCxnSpPr>
        <p:spPr>
          <a:xfrm>
            <a:off x="8400347" y="1811595"/>
            <a:ext cx="0" cy="440754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data/temp/f449f41a-fa94-11ef-91df-d2fcba8d4576.jpgf449f41a-fa94-11ef-91df-d2fcba8d45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9268" b="10268"/>
          <a:stretch>
            <a:fillRect/>
          </a:stretch>
        </p:blipFill>
        <p:spPr>
          <a:xfrm>
            <a:off x="6511675" y="0"/>
            <a:ext cx="568032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94" h="10777">
                <a:moveTo>
                  <a:pt x="6575" y="5764"/>
                </a:moveTo>
                <a:cubicBezTo>
                  <a:pt x="6666" y="5764"/>
                  <a:pt x="6756" y="5799"/>
                  <a:pt x="6826" y="5868"/>
                </a:cubicBezTo>
                <a:lnTo>
                  <a:pt x="8894" y="7937"/>
                </a:lnTo>
                <a:lnTo>
                  <a:pt x="8894" y="9625"/>
                </a:lnTo>
                <a:lnTo>
                  <a:pt x="7742" y="10777"/>
                </a:lnTo>
                <a:lnTo>
                  <a:pt x="4807" y="10777"/>
                </a:lnTo>
                <a:lnTo>
                  <a:pt x="3362" y="9332"/>
                </a:lnTo>
                <a:cubicBezTo>
                  <a:pt x="3223" y="9193"/>
                  <a:pt x="3223" y="8969"/>
                  <a:pt x="3362" y="8830"/>
                </a:cubicBezTo>
                <a:lnTo>
                  <a:pt x="6324" y="5868"/>
                </a:lnTo>
                <a:cubicBezTo>
                  <a:pt x="6393" y="5799"/>
                  <a:pt x="6484" y="5764"/>
                  <a:pt x="6575" y="5764"/>
                </a:cubicBezTo>
                <a:close/>
                <a:moveTo>
                  <a:pt x="8894" y="3298"/>
                </a:moveTo>
                <a:lnTo>
                  <a:pt x="8894" y="7694"/>
                </a:lnTo>
                <a:lnTo>
                  <a:pt x="6947" y="5747"/>
                </a:lnTo>
                <a:cubicBezTo>
                  <a:pt x="6808" y="5609"/>
                  <a:pt x="6808" y="5384"/>
                  <a:pt x="6947" y="5246"/>
                </a:cubicBezTo>
                <a:lnTo>
                  <a:pt x="8894" y="3298"/>
                </a:lnTo>
                <a:close/>
                <a:moveTo>
                  <a:pt x="3317" y="2506"/>
                </a:moveTo>
                <a:cubicBezTo>
                  <a:pt x="3408" y="2506"/>
                  <a:pt x="3498" y="2541"/>
                  <a:pt x="3568" y="2610"/>
                </a:cubicBezTo>
                <a:lnTo>
                  <a:pt x="6229" y="5272"/>
                </a:lnTo>
                <a:cubicBezTo>
                  <a:pt x="6368" y="5410"/>
                  <a:pt x="6368" y="5635"/>
                  <a:pt x="6229" y="5773"/>
                </a:cubicBezTo>
                <a:lnTo>
                  <a:pt x="3267" y="8736"/>
                </a:lnTo>
                <a:cubicBezTo>
                  <a:pt x="3129" y="8874"/>
                  <a:pt x="2904" y="8874"/>
                  <a:pt x="2766" y="8736"/>
                </a:cubicBezTo>
                <a:lnTo>
                  <a:pt x="104" y="6074"/>
                </a:lnTo>
                <a:cubicBezTo>
                  <a:pt x="-35" y="5935"/>
                  <a:pt x="-35" y="5711"/>
                  <a:pt x="104" y="5572"/>
                </a:cubicBezTo>
                <a:lnTo>
                  <a:pt x="3066" y="2610"/>
                </a:lnTo>
                <a:cubicBezTo>
                  <a:pt x="3135" y="2541"/>
                  <a:pt x="3226" y="2506"/>
                  <a:pt x="3317" y="2506"/>
                </a:cubicBezTo>
                <a:close/>
                <a:moveTo>
                  <a:pt x="5676" y="0"/>
                </a:moveTo>
                <a:lnTo>
                  <a:pt x="8127" y="0"/>
                </a:lnTo>
                <a:lnTo>
                  <a:pt x="8894" y="767"/>
                </a:lnTo>
                <a:lnTo>
                  <a:pt x="8894" y="3109"/>
                </a:lnTo>
                <a:lnTo>
                  <a:pt x="6852" y="5151"/>
                </a:lnTo>
                <a:cubicBezTo>
                  <a:pt x="6713" y="5289"/>
                  <a:pt x="6489" y="5289"/>
                  <a:pt x="6350" y="5151"/>
                </a:cubicBezTo>
                <a:lnTo>
                  <a:pt x="3689" y="2489"/>
                </a:lnTo>
                <a:cubicBezTo>
                  <a:pt x="3550" y="2351"/>
                  <a:pt x="3550" y="2126"/>
                  <a:pt x="3689" y="1988"/>
                </a:cubicBezTo>
                <a:lnTo>
                  <a:pt x="5676" y="0"/>
                </a:lnTo>
                <a:close/>
              </a:path>
            </a:pathLst>
          </a:custGeom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45"/>
            <a:ext cx="8252460" cy="720090"/>
          </a:xfrm>
        </p:spPr>
        <p:txBody>
          <a:bodyPr/>
          <a:lstStyle/>
          <a:p>
            <a:r>
              <a:rPr lang="zh-CN" altLang="en-US"/>
              <a:t>核心卖点：智能生产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633081" y="2122748"/>
            <a:ext cx="4317321" cy="949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天天鲜酿酱油采用全自动化发酵设备，实现了从原料处理到产品产出的智能化生产流程。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633081" y="1705496"/>
            <a:ext cx="4317321" cy="36962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全自动化发酵设备介绍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701409" y="1770910"/>
            <a:ext cx="668763" cy="6687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633716" y="3760637"/>
            <a:ext cx="4317321" cy="949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全自动化发酵设备的应用显著提高了生产效率，同时通过精确控制确保了产品质量的一致性和高标准。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633716" y="3343385"/>
            <a:ext cx="4317321" cy="36962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提高生产效率与质量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702679" y="3408799"/>
            <a:ext cx="668763" cy="6687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1633716" y="5398526"/>
            <a:ext cx="4317321" cy="949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智能化生产不仅提升了传统酿造工艺的效率，还为传统食品行业注入了新的活力和创新元素。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1633716" y="4981274"/>
            <a:ext cx="4317321" cy="36962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智能化对传统工艺的影响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02679" y="5046688"/>
            <a:ext cx="668763" cy="6687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核心卖点：健康承诺</a:t>
            </a:r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141746" y="1945671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通过获得“零添加认证”，天天鲜酿酱油向消费者承诺产品中不添加任何防腐剂和人工色素，体现了对健康的高度负责。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141746" y="1477640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“零添加认证”意义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241880" y="1544320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2150002" y="3545997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该承诺强化了产品的健康形象，满足了消费者对天然、纯净食品的需求。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2150002" y="3078601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无防腐剂、无人工色素的承诺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1250771" y="3145281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2141111" y="5146959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天天鲜酿酱油的健康理念在市场中定位清晰，吸引了注重健康生活的消费者群体。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2141111" y="4678927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健康理念在市场中的定位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1241245" y="4745607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核心卖点：环保升级</a:t>
            </a:r>
            <a:endParaRPr lang="zh-CN" altLang="en-US"/>
          </a:p>
        </p:txBody>
      </p:sp>
      <p:pic>
        <p:nvPicPr>
          <p:cNvPr id="8" name="图片 7" descr="/data/temp/f40b7d1e-fa94-11ef-aaf4-cec536611a79.jpgf40b7d1e-fa94-11ef-aaf4-cec536611a7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799" r="14622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66" name="圆角矩形 65"/>
          <p:cNvSpPr/>
          <p:nvPr>
            <p:custDataLst>
              <p:tags r:id="rId4"/>
            </p:custDataLst>
          </p:nvPr>
        </p:nvSpPr>
        <p:spPr>
          <a:xfrm>
            <a:off x="1000441" y="303061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" name="圆角矩形 35"/>
          <p:cNvSpPr/>
          <p:nvPr>
            <p:custDataLst>
              <p:tags r:id="rId5"/>
            </p:custDataLst>
          </p:nvPr>
        </p:nvSpPr>
        <p:spPr>
          <a:xfrm>
            <a:off x="635316" y="333605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可降解标签的环保意义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圆角矩形 30"/>
          <p:cNvSpPr/>
          <p:nvPr>
            <p:custDataLst>
              <p:tags r:id="rId6"/>
            </p:custDataLst>
          </p:nvPr>
        </p:nvSpPr>
        <p:spPr>
          <a:xfrm>
            <a:off x="1000441" y="1374536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635316" y="168060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轻量化玻璃包装的优势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2968942" y="1441211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采用轻量化玻璃包装，既保证了产品的品质，又减少了资源消耗，体现了企业的环保意识。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2968942" y="3029981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可降解标签的使用进一步强化了产品的环保属性，减少了对环境的负担。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3" name="圆角矩形 72"/>
          <p:cNvSpPr/>
          <p:nvPr>
            <p:custDataLst>
              <p:tags r:id="rId10"/>
            </p:custDataLst>
          </p:nvPr>
        </p:nvSpPr>
        <p:spPr>
          <a:xfrm>
            <a:off x="1000441" y="4686062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" name="圆角矩形 35"/>
          <p:cNvSpPr/>
          <p:nvPr>
            <p:custDataLst>
              <p:tags r:id="rId11"/>
            </p:custDataLst>
          </p:nvPr>
        </p:nvSpPr>
        <p:spPr>
          <a:xfrm>
            <a:off x="635316" y="4992132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生产废水处理与循环利用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2968942" y="4685427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生产过程中废水经过生物处理后循环利用，展现了企业对环境保护的承诺和责任。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营销推广策略：线上推广</a:t>
            </a:r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2"/>
            </p:custDataLst>
          </p:nvPr>
        </p:nvSpPr>
        <p:spPr>
          <a:xfrm>
            <a:off x="695325" y="4930140"/>
            <a:ext cx="10797540" cy="1468120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/data/temp/f4dd2d2b-fa94-11ef-be11-ce74029d04a0.jpgf4dd2d2b-fa94-11ef-be11-ce74029d04a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2586" b="12586"/>
          <a:stretch>
            <a:fillRect/>
          </a:stretch>
        </p:blipFill>
        <p:spPr>
          <a:xfrm>
            <a:off x="695325" y="4930140"/>
            <a:ext cx="1298575" cy="1456690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3" name="正文"/>
          <p:cNvSpPr txBox="1"/>
          <p:nvPr>
            <p:custDataLst>
              <p:tags r:id="rId5"/>
            </p:custDataLst>
          </p:nvPr>
        </p:nvSpPr>
        <p:spPr>
          <a:xfrm>
            <a:off x="2401570" y="5688965"/>
            <a:ext cx="8506460" cy="6111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通过线上推广活动，天天鲜酿酱油成功吸引了年轻消费者群体，扩大了市场份额。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2401570" y="5052695"/>
            <a:ext cx="8506460" cy="40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吸引年轻消费者的途径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>
            <a:off x="2409190" y="5567045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>
            <p:custDataLst>
              <p:tags r:id="rId8"/>
            </p:custDataLst>
          </p:nvPr>
        </p:nvSpPr>
        <p:spPr>
          <a:xfrm>
            <a:off x="695325" y="3192145"/>
            <a:ext cx="10797540" cy="1468120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/data/temp/f4dd2c9a-fa94-11ef-be11-ce74029d04a0.jpgf4dd2c9a-fa94-11ef-be11-ce74029d04a0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16334" r="16334"/>
          <a:stretch>
            <a:fillRect/>
          </a:stretch>
        </p:blipFill>
        <p:spPr>
          <a:xfrm>
            <a:off x="695325" y="3192145"/>
            <a:ext cx="1298575" cy="1456690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8" name="正文"/>
          <p:cNvSpPr txBox="1"/>
          <p:nvPr>
            <p:custDataLst>
              <p:tags r:id="rId11"/>
            </p:custDataLst>
          </p:nvPr>
        </p:nvSpPr>
        <p:spPr>
          <a:xfrm>
            <a:off x="2401570" y="3950970"/>
            <a:ext cx="8506460" cy="6111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在天猫、京东等电商平台开展限时折扣和捆绑销售活动，提升线上转化率，增加产品销量。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2401570" y="3314700"/>
            <a:ext cx="8506460" cy="40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电商平台促销活动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3"/>
            </p:custDataLst>
          </p:nvPr>
        </p:nvCxnSpPr>
        <p:spPr>
          <a:xfrm>
            <a:off x="2409190" y="3829050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>
            <p:custDataLst>
              <p:tags r:id="rId14"/>
            </p:custDataLst>
          </p:nvPr>
        </p:nvSpPr>
        <p:spPr>
          <a:xfrm>
            <a:off x="697865" y="1454150"/>
            <a:ext cx="10797540" cy="1468120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" name="图片 50" descr="/data/temp/f4dd2b9e-fa94-11ef-be11-ce74029d04a0.jpgf4dd2b9e-fa94-11ef-be11-ce74029d04a0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l="5427" r="5427"/>
          <a:stretch>
            <a:fillRect/>
          </a:stretch>
        </p:blipFill>
        <p:spPr>
          <a:xfrm>
            <a:off x="697865" y="1454150"/>
            <a:ext cx="1298575" cy="1456690"/>
          </a:xfrm>
          <a:prstGeom prst="roundRect">
            <a:avLst>
              <a:gd name="adj" fmla="val 11894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52" name="正文"/>
          <p:cNvSpPr txBox="1"/>
          <p:nvPr>
            <p:custDataLst>
              <p:tags r:id="rId17"/>
            </p:custDataLst>
          </p:nvPr>
        </p:nvSpPr>
        <p:spPr>
          <a:xfrm>
            <a:off x="2404110" y="2212975"/>
            <a:ext cx="8506460" cy="6111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通过建立微信、微博、抖音等官方账号，天天鲜酿酱油利用社交媒体运营策略，发布产品使用教程和美食制作短视频，吸引年轻消费者。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3" name="矩形 52"/>
          <p:cNvSpPr/>
          <p:nvPr>
            <p:custDataLst>
              <p:tags r:id="rId18"/>
            </p:custDataLst>
          </p:nvPr>
        </p:nvSpPr>
        <p:spPr>
          <a:xfrm>
            <a:off x="2404110" y="1576705"/>
            <a:ext cx="8506460" cy="40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社交媒体运营策略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9"/>
            </p:custDataLst>
          </p:nvPr>
        </p:nvCxnSpPr>
        <p:spPr>
          <a:xfrm>
            <a:off x="2411730" y="2091055"/>
            <a:ext cx="315595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f2cd09c0-fa94-11ef-ad82-0aac57900a93.jpgf2cd09c0-fa94-11ef-ad82-0aac57900a9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5326" r="15326"/>
          <a:stretch>
            <a:fillRect/>
          </a:stretch>
        </p:blipFill>
        <p:spPr>
          <a:xfrm>
            <a:off x="6247130" y="0"/>
            <a:ext cx="5944870" cy="6858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>
                <a:alpha val="25000"/>
              </a:schemeClr>
            </a:solidFill>
          </a:ln>
        </p:spPr>
      </p:pic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45"/>
            <a:ext cx="5399405" cy="720090"/>
          </a:xfrm>
        </p:spPr>
        <p:txBody>
          <a:bodyPr>
            <a:normAutofit/>
          </a:bodyPr>
          <a:lstStyle/>
          <a:p>
            <a:r>
              <a:rPr lang="zh-CN" altLang="en-US"/>
              <a:t>营销推广策略：线下推广</a:t>
            </a:r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699770" y="2252928"/>
            <a:ext cx="5175885" cy="8600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与健身餐品牌、月子中心等合作，推出“低盐认证套餐”，通过精准渠道合作，实现产品与特定人群需求的对接。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99770" y="1794620"/>
            <a:ext cx="5175885" cy="420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精准渠道合作案例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699770" y="3868798"/>
            <a:ext cx="5175885" cy="8600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参与美食展览或举办“健康美食大赛”，提供试吃体验，强化消费者对产品口感的认知。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699770" y="3407940"/>
            <a:ext cx="5175885" cy="420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美食节与体验活动的举办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699770" y="5484669"/>
            <a:ext cx="5175885" cy="8611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通过与专业人群合作，建立产品口碑，提升品牌形象，赢得消费者的信任和认可。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699770" y="5047396"/>
            <a:ext cx="5175885" cy="420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专业人群口碑的建立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标题 4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noFill/>
        </p:spPr>
        <p:txBody>
          <a:bodyPr wrap="square" lIns="91440" tIns="45720" rIns="91440" bIns="45720" rtlCol="0" anchor="b">
            <a:noAutofit/>
          </a:bodyPr>
          <a:p>
            <a:r>
              <a:rPr lang="zh-CN" altLang="en-US" dirty="0"/>
              <a:t>生产流程详解</a:t>
            </a:r>
            <a:endParaRPr lang="zh-CN" altLang="en-US" dirty="0"/>
          </a:p>
        </p:txBody>
      </p:sp>
      <p:sp>
        <p:nvSpPr>
          <p:cNvPr id="3" name="任意形状 2"/>
          <p:cNvSpPr/>
          <p:nvPr>
            <p:custDataLst>
              <p:tags r:id="rId2"/>
            </p:custDataLst>
          </p:nvPr>
        </p:nvSpPr>
        <p:spPr>
          <a:xfrm>
            <a:off x="248" y="1543467"/>
            <a:ext cx="12191753" cy="5314831"/>
          </a:xfrm>
          <a:custGeom>
            <a:avLst/>
            <a:gdLst>
              <a:gd name="connsiteX0" fmla="*/ 7421879 w 9144000"/>
              <a:gd name="connsiteY0" fmla="*/ 944 h 4667042"/>
              <a:gd name="connsiteX1" fmla="*/ 8739856 w 9144000"/>
              <a:gd name="connsiteY1" fmla="*/ 200746 h 4667042"/>
              <a:gd name="connsiteX2" fmla="*/ 9144000 w 9144000"/>
              <a:gd name="connsiteY2" fmla="*/ 302125 h 4667042"/>
              <a:gd name="connsiteX3" fmla="*/ 9144000 w 9144000"/>
              <a:gd name="connsiteY3" fmla="*/ 4667042 h 4667042"/>
              <a:gd name="connsiteX4" fmla="*/ 0 w 9144000"/>
              <a:gd name="connsiteY4" fmla="*/ 4667042 h 4667042"/>
              <a:gd name="connsiteX5" fmla="*/ 0 w 9144000"/>
              <a:gd name="connsiteY5" fmla="*/ 142334 h 4667042"/>
              <a:gd name="connsiteX6" fmla="*/ 260865 w 9144000"/>
              <a:gd name="connsiteY6" fmla="*/ 125811 h 4667042"/>
              <a:gd name="connsiteX7" fmla="*/ 640079 w 9144000"/>
              <a:gd name="connsiteY7" fmla="*/ 122864 h 4667042"/>
              <a:gd name="connsiteX8" fmla="*/ 4465319 w 9144000"/>
              <a:gd name="connsiteY8" fmla="*/ 595304 h 4667042"/>
              <a:gd name="connsiteX9" fmla="*/ 7421879 w 9144000"/>
              <a:gd name="connsiteY9" fmla="*/ 944 h 466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667042">
                <a:moveTo>
                  <a:pt x="7421879" y="944"/>
                </a:moveTo>
                <a:cubicBezTo>
                  <a:pt x="7809547" y="11422"/>
                  <a:pt x="8275795" y="92622"/>
                  <a:pt x="8739856" y="200746"/>
                </a:cubicBezTo>
                <a:lnTo>
                  <a:pt x="9144000" y="302125"/>
                </a:lnTo>
                <a:lnTo>
                  <a:pt x="9144000" y="4667042"/>
                </a:lnTo>
                <a:lnTo>
                  <a:pt x="0" y="4667042"/>
                </a:lnTo>
                <a:lnTo>
                  <a:pt x="0" y="142334"/>
                </a:lnTo>
                <a:lnTo>
                  <a:pt x="260865" y="125811"/>
                </a:lnTo>
                <a:cubicBezTo>
                  <a:pt x="384849" y="121237"/>
                  <a:pt x="511492" y="120007"/>
                  <a:pt x="640079" y="122864"/>
                </a:cubicBezTo>
                <a:cubicBezTo>
                  <a:pt x="1668779" y="145724"/>
                  <a:pt x="3335019" y="615624"/>
                  <a:pt x="4465319" y="595304"/>
                </a:cubicBezTo>
                <a:cubicBezTo>
                  <a:pt x="5595619" y="574984"/>
                  <a:pt x="6388099" y="-26996"/>
                  <a:pt x="7421879" y="944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" name="任意形状 1"/>
          <p:cNvSpPr/>
          <p:nvPr>
            <p:custDataLst>
              <p:tags r:id="rId3"/>
            </p:custDataLst>
          </p:nvPr>
        </p:nvSpPr>
        <p:spPr>
          <a:xfrm>
            <a:off x="248" y="1608236"/>
            <a:ext cx="12191753" cy="5249987"/>
          </a:xfrm>
          <a:custGeom>
            <a:avLst/>
            <a:gdLst>
              <a:gd name="connsiteX0" fmla="*/ 9144000 w 9144000"/>
              <a:gd name="connsiteY0" fmla="*/ 0 h 4569773"/>
              <a:gd name="connsiteX1" fmla="*/ 9144000 w 9144000"/>
              <a:gd name="connsiteY1" fmla="*/ 4569773 h 4569773"/>
              <a:gd name="connsiteX2" fmla="*/ 0 w 9144000"/>
              <a:gd name="connsiteY2" fmla="*/ 4569773 h 4569773"/>
              <a:gd name="connsiteX3" fmla="*/ 0 w 9144000"/>
              <a:gd name="connsiteY3" fmla="*/ 638493 h 4569773"/>
              <a:gd name="connsiteX4" fmla="*/ 135688 w 9144000"/>
              <a:gd name="connsiteY4" fmla="*/ 681653 h 4569773"/>
              <a:gd name="connsiteX5" fmla="*/ 487681 w 9144000"/>
              <a:gd name="connsiteY5" fmla="*/ 725542 h 4569773"/>
              <a:gd name="connsiteX6" fmla="*/ 4450081 w 9144000"/>
              <a:gd name="connsiteY6" fmla="*/ 192142 h 4569773"/>
              <a:gd name="connsiteX7" fmla="*/ 7239001 w 9144000"/>
              <a:gd name="connsiteY7" fmla="*/ 603622 h 4569773"/>
              <a:gd name="connsiteX8" fmla="*/ 9034464 w 9144000"/>
              <a:gd name="connsiteY8" fmla="*/ 37837 h 4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569773">
                <a:moveTo>
                  <a:pt x="9144000" y="0"/>
                </a:moveTo>
                <a:lnTo>
                  <a:pt x="9144000" y="4569773"/>
                </a:lnTo>
                <a:lnTo>
                  <a:pt x="0" y="4569773"/>
                </a:lnTo>
                <a:lnTo>
                  <a:pt x="0" y="638493"/>
                </a:lnTo>
                <a:lnTo>
                  <a:pt x="135688" y="681653"/>
                </a:lnTo>
                <a:cubicBezTo>
                  <a:pt x="248048" y="710818"/>
                  <a:pt x="365444" y="727447"/>
                  <a:pt x="487681" y="725542"/>
                </a:cubicBezTo>
                <a:cubicBezTo>
                  <a:pt x="1465581" y="710302"/>
                  <a:pt x="3324861" y="212462"/>
                  <a:pt x="4450081" y="192142"/>
                </a:cubicBezTo>
                <a:cubicBezTo>
                  <a:pt x="5575301" y="171822"/>
                  <a:pt x="6240781" y="613782"/>
                  <a:pt x="7239001" y="603622"/>
                </a:cubicBezTo>
                <a:cubicBezTo>
                  <a:pt x="7738111" y="598542"/>
                  <a:pt x="8418831" y="263262"/>
                  <a:pt x="9034464" y="3783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68000">
                <a:schemeClr val="accent1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6" name="任意多边形: 形状 20"/>
          <p:cNvSpPr/>
          <p:nvPr>
            <p:custDataLst>
              <p:tags r:id="rId4"/>
            </p:custDataLst>
          </p:nvPr>
        </p:nvSpPr>
        <p:spPr>
          <a:xfrm>
            <a:off x="-4197" y="1648240"/>
            <a:ext cx="12188501" cy="5214028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1733128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675979" y="4037062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962253" y="5002242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天天鲜酿酱油的生产从大豆浸泡蒸煮、小麦焙炒破碎开始，然后进行制曲，接种米曲霉培养，为后续发酵打下基础。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5600834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5543686" y="4028807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0"/>
            </p:custDataLst>
          </p:nvPr>
        </p:nvSpPr>
        <p:spPr>
          <a:xfrm>
            <a:off x="4830595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发酵过程采用固态或液态发酵技术，之后通过淋油技术分离出酱油液体，这是酱油生产的关键步骤。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1"/>
            </p:custDataLst>
          </p:nvPr>
        </p:nvSpPr>
        <p:spPr>
          <a:xfrm>
            <a:off x="9469176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2"/>
            </p:custDataLst>
          </p:nvPr>
        </p:nvSpPr>
        <p:spPr>
          <a:xfrm>
            <a:off x="9412027" y="4028807"/>
            <a:ext cx="1148785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03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8698302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调配过程中调整成分、添加辅料，最后经过灭菌，确保产品安全卫生，符合食品安全标准。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4"/>
            </p:custDataLst>
          </p:nvPr>
        </p:nvSpPr>
        <p:spPr>
          <a:xfrm>
            <a:off x="962253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原料处理与制曲过程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5"/>
            </p:custDataLst>
          </p:nvPr>
        </p:nvSpPr>
        <p:spPr>
          <a:xfrm>
            <a:off x="4830595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发酵与淋油技术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6"/>
            </p:custDataLst>
          </p:nvPr>
        </p:nvSpPr>
        <p:spPr>
          <a:xfrm>
            <a:off x="8698302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调配与灭菌步骤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6" name="图形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0138" y="3038862"/>
            <a:ext cx="542632" cy="539849"/>
          </a:xfrm>
          <a:prstGeom prst="rect">
            <a:avLst/>
          </a:prstGeom>
        </p:spPr>
      </p:pic>
      <p:pic>
        <p:nvPicPr>
          <p:cNvPr id="47" name="图形 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66259" y="3064262"/>
            <a:ext cx="505642" cy="488972"/>
          </a:xfrm>
          <a:prstGeom prst="rect">
            <a:avLst/>
          </a:prstGeom>
        </p:spPr>
      </p:pic>
      <p:pic>
        <p:nvPicPr>
          <p:cNvPr id="48" name="图形 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9681" y="3038862"/>
            <a:ext cx="495323" cy="539847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技术要求与质量控制</a:t>
            </a:r>
            <a:endParaRPr lang="zh-CN" altLang="en-US"/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选用的高效发酵菌种是天天鲜酿酱油品质保证的关键，它提高了发酵效率，同时保留了传统酱香。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高效发酵菌种的选择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6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自动化发酵设备的使用确保了生产过程的精确控制，提高了生产效率和产品质量。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自动化设备的精确控制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0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建立了严格的质量检测体系，确保每批产品都符合标准，保证了天天鲜酿酱油的高品质。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2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5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严格的质量检测体系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2*l_h_a*1_3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59_2*l_h_i*1_3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5.2646*135.9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04"/>
  <p:tag name="KSO_WM_TEMPLATE_SUBCATEGORY" val="0"/>
  <p:tag name="KSO_WM_SLIDE_INDEX" val="1"/>
  <p:tag name="KSO_WM_TAG_VERSION" val="3.0"/>
  <p:tag name="KSO_WM_SLIDE_ID" val="custom20231804_1"/>
  <p:tag name="KSO_WM_SLIDE_ITEM_CNT" val="3"/>
  <p:tag name="KSO_WM_SLIDE_SOURCE" val="WPPAIGenerateSlide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2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1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2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1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2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2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1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2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1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2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7_2*l_h_f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1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7_2*l_h_a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1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7_2*l_h_i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765625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13.xml><?xml version="1.0" encoding="utf-8"?>
<p:tagLst xmlns:p="http://schemas.openxmlformats.org/presentationml/2006/main">
  <p:tag name="KSO_WM_SLIDE_ID" val="diagram2023196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80.211*359.439"/>
  <p:tag name="KSO_WM_SLIDE_POSITION" val="97.7358*125.16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67"/>
  <p:tag name="KSO_WM_SLIDE_LAYOUT" val="a_l"/>
  <p:tag name="KSO_WM_SLIDE_LAYOUT_CNT" val="1_1"/>
  <p:tag name="KSO_WM_SLIDE_SOURCE" val="WPPAIGenerateSlide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generate_slide_ai*{&quot;ai_type&quot;:&quot;generate_single_page&quot;,&quot;id&quot;:&quot;VCG41N1321687029&quot;}*gallery_gallery_ai_v2.0.6_ONLINE*bcc7d45e8e58f4c1080eb73b30d965ff-slide-0"/>
  <p:tag name="KSO_WM_UNIT_LINE_FORE_SCHEMECOLOR_INDEX" val="5"/>
  <p:tag name="KSO_WM_UNIT_LINE_FILL_TYPE" val="2"/>
  <p:tag name="KSO_WM_UNIT_SHADOW_SCHEMECOLOR_INDEX" val="5"/>
  <p:tag name="KSO_WM_UNIT_USESOURCEFORMAT_APPLY" val="1"/>
</p:tagLst>
</file>

<file path=ppt/tags/tag1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1"/>
</p:tagLst>
</file>

<file path=ppt/tags/tag1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1"/>
</p:tagLst>
</file>

<file path=ppt/tags/tag121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1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1"/>
</p:tagLst>
</file>

<file path=ppt/tags/tag124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1"/>
</p:tagLst>
</file>

<file path=ppt/tags/tag12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  <p:tag name="KSO_WM_SLIDE_SOURCE" val="WPPAIGenerateSlide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3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3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3_1"/>
  <p:tag name="KSO_WM_UNIT_VALUE" val="404*36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{&quot;ai_type&quot;:&quot;generate_single_page&quot;,&quot;id&quot;:&quot;VCG41N1305869262&quot;}*gallery_gallery_ai_v2.0.6_ONLINE*7d8ea9418ce2019840020b31543ec714-slide-0"/>
  <p:tag name="KSO_WM_UNIT_LINE_FILL_TYPE" val="2"/>
  <p:tag name="KSO_WM_UNIT_SHADOW_SCHEMECOLOR_INDEX" val="5"/>
  <p:tag name="KSO_WM_UNIT_USESOURCEFORMAT_APPLY" val="1"/>
</p:tagLst>
</file>

<file path=ppt/tags/tag1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4_2*l_h_f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3_1"/>
  <p:tag name="KSO_WM_UNIT_INDEX" val="1_3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SHADOW_SCHEMECOLOR_INDEX" val="5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2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2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2_1"/>
  <p:tag name="KSO_WM_UNIT_VALUE" val="404*36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{&quot;ai_type&quot;:&quot;generate_single_page&quot;,&quot;id&quot;:&quot;VCG41N1309238674&quot;}*gallery_gallery_ai_v2.0.6_ONLINE*7d8ea9418ce2019840020b31543ec714-slide-0"/>
  <p:tag name="KSO_WM_UNIT_LINE_FILL_TYPE" val="2"/>
  <p:tag name="KSO_WM_UNIT_SHADOW_SCHEMECOLOR_INDEX" val="5"/>
  <p:tag name="KSO_WM_UNIT_USESOURCEFORMAT_APPLY" val="1"/>
</p:tagLst>
</file>

<file path=ppt/tags/tag1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2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UNIT_USESOURCEFORMAT_APPLY" val="1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2_1"/>
  <p:tag name="KSO_WM_UNIT_INDEX" val="1_2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SHADOW_SCHEMECOLOR_INDEX" val="5"/>
  <p:tag name="KSO_WM_UNIT_USESOURCEFORMAT_APPLY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1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1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1_1"/>
  <p:tag name="KSO_WM_UNIT_VALUE" val="404*36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{&quot;ai_type&quot;:&quot;generate_single_page&quot;,&quot;id&quot;:&quot;VCG41N1492513028&quot;}*gallery_gallery_ai_v2.0.6_ONLINE*7d8ea9418ce2019840020b31543ec714-slide-0"/>
  <p:tag name="KSO_WM_UNIT_LINE_FILL_TYPE" val="2"/>
  <p:tag name="KSO_WM_UNIT_SHADOW_SCHEMECOLOR_INDEX" val="5"/>
  <p:tag name="KSO_WM_UNIT_USESOURCEFORMAT_APPLY" val="1"/>
</p:tagLst>
</file>

<file path=ppt/tags/tag1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2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、&#10;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2*l_h_a*1_1_1"/>
  <p:tag name="KSO_WM_UNIT_INDEX" val="1_1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i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SHADOW_SCHEMECOLOR_INDEX" val="5"/>
  <p:tag name="KSO_WM_UNIT_USESOURCEFORMAT_APPLY" val="1"/>
</p:tagLst>
</file>

<file path=ppt/tags/tag142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SOURCE" val="WPPAIGenerateSlide"/>
</p:tagLst>
</file>

<file path=ppt/tags/tag143.xml><?xml version="1.0" encoding="utf-8"?>
<p:tagLst xmlns:p="http://schemas.openxmlformats.org/presentationml/2006/main">
  <p:tag name="KSO_WM_UNIT_VALUE" val="1904*16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69_1*d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  <p:tag name="MH_PIC_SOURCE_TYPE" val="generate_slide_ai*{&quot;ai_type&quot;:&quot;generate_single_page&quot;,&quot;id&quot;:&quot;VCG41N1402289086&quot;}*gallery_gallery_ai_v2.0.6_ONLINE*d37cf2718ca236339824c3e5da509b93-slide-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69"/>
  <p:tag name="KSO_WM_UNIT_ID" val="custom20232469_1*a*1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单击此处添加标题内容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f*1_1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1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a*1_1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1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f*1_2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2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a*1_2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2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f*1_3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3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6_2*l_h_a*1_3_1"/>
  <p:tag name="KSO_WM_TEMPLATE_CATEGORY" val="diagram"/>
  <p:tag name="KSO_WM_TEMPLATE_INDEX" val="202331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3_1"/>
  <p:tag name="KSO_WM_DIAGRAM_MAX_ITEMCNT" val="4"/>
  <p:tag name="KSO_WM_DIAGRAM_MIN_ITEMCNT" val="2"/>
  <p:tag name="KSO_WM_DIAGRAM_VIRTUALLY_FRAME" val="{&quot;height&quot;:363.54998779296875,&quot;width&quot;:407.5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07.55*310.2"/>
  <p:tag name="KSO_WM_SLIDE_POSITION" val="55.1*188.3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2469"/>
  <p:tag name="KSO_WM_TEMPLATE_SUBCATEGORY" val="0"/>
  <p:tag name="KSO_WM_SLIDE_INDEX" val="1"/>
  <p:tag name="KSO_WM_TAG_VERSION" val="3.0"/>
  <p:tag name="KSO_WM_SLIDE_ID" val="custom20232469_1"/>
  <p:tag name="KSO_WM_SLIDE_ITEM_CNT" val="2"/>
  <p:tag name="KSO_WM_SLIDE_SOURCE" val="WPPAIGenerateSlide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4*a*1"/>
  <p:tag name="KSO_WM_TEMPLATE_CATEGORY" val="diagram"/>
  <p:tag name="KSO_WM_TEMPLATE_INDEX" val="202324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5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1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3300000131130218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2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gradient&quot;:[{&quot;brightness&quot;:0,&quot;colorType&quot;:1,&quot;foreColorIndex&quot;:5,&quot;pos&quot;:0,&quot;transparency&quot;:0.25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3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87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1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54_2*l_h_i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4_2*l_h_f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2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54_2*l_h_i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54_2*l_h_f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3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2454_2*l_h_i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54_2*l_h_f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54_2*l_h_a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54_2*l_h_a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54_2*l_h_a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50"/>
  <p:tag name="KSO_WM_UNIT_TYPE" val="l_h_x"/>
  <p:tag name="KSO_WM_UNIT_INDEX" val="1_1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36*140"/>
  <p:tag name="KSO_WM_UNIT_TYPE" val="l_h_x"/>
  <p:tag name="KSO_WM_UNIT_INDEX" val="1_2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37"/>
  <p:tag name="KSO_WM_UNIT_TYPE" val="l_h_x"/>
  <p:tag name="KSO_WM_UNIT_INDEX" val="1_3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71.xml><?xml version="1.0" encoding="utf-8"?>
<p:tagLst xmlns:p="http://schemas.openxmlformats.org/presentationml/2006/main">
  <p:tag name="KSO_WM_SLIDE_ID" val="diagram20232454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diagram"/>
  <p:tag name="KSO_WM_TEMPLATE_INDEX" val="20232454"/>
  <p:tag name="KSO_WM_SLIDE_TYPE" val="text"/>
  <p:tag name="KSO_WM_SLIDE_SUBTYPE" val="diag"/>
  <p:tag name="KSO_WM_SLIDE_SIZE" val="960.331*418.806"/>
  <p:tag name="KSO_WM_SLIDE_POSITION" val="-0.330472*121.501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SOURCE" val="WPPAIGenerateSlide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73"/>
  <p:tag name="KSO_WM_SLIDE_LAYOUT" val="a_l"/>
  <p:tag name="KSO_WM_SLIDE_LAYOUT_CNT" val="1_1"/>
  <p:tag name="KSO_WM_SPECIAL_SOURCE" val="bdnull"/>
  <p:tag name="KSO_WM_SLIDE_SOURCE" val="WPPAIGenerateSlide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2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2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2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451686391&quot;}*gallery_gallery_ai_v2.0.6_ONLINE*160322d9639de0200414b3bcd4373644-slide-0"/>
  <p:tag name="KSO_WM_UNIT_LINE_FILL_TYPE" val="2"/>
  <p:tag name="KSO_WM_UNIT_USESOURCEFORMAT_APPLY" val="1"/>
</p:tagLst>
</file>

<file path=ppt/tags/tag193.xml><?xml version="1.0" encoding="utf-8"?>
<p:tagLst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2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194.xml><?xml version="1.0" encoding="utf-8"?>
<p:tagLst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2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399144509&quot;}*gallery_gallery_ai_v2.0.6_ONLINE*160322d9639de0200414b3bcd4373644-slide-0"/>
  <p:tag name="KSO_WM_UNIT_LINE_FILL_TYPE" val="2"/>
  <p:tag name="KSO_WM_UNIT_USESOURCEFORMAT_APPLY" val="1"/>
</p:tagLst>
</file>

<file path=ppt/tags/tag195.xml><?xml version="1.0" encoding="utf-8"?>
<p:tagLst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2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2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2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29_2*l_h_d*1_3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211363329967&quot;}*gallery_gallery_ai_v2.0.6_ONLINE*160322d9639de0200414b3bcd4373644-slide-0"/>
  <p:tag name="KSO_WM_UNIT_LINE_FILL_TYPE" val="2"/>
  <p:tag name="KSO_WM_UNIT_USESOURCEFORMAT_APPLY" val="1"/>
</p:tagLst>
</file>

<file path=ppt/tags/tag199.xml><?xml version="1.0" encoding="utf-8"?>
<p:tagLst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3329_2*l_h_i*1_3_1"/>
  <p:tag name="KSO_WM_TEMPLATE_CATEGORY" val="diagram"/>
  <p:tag name="KSO_WM_TEMPLATE_INDEX" val="20233329"/>
  <p:tag name="KSO_WM_UNIT_LAYERLEVEL" val="1_1_1"/>
  <p:tag name="KSO_WM_TAG_VERSION" val="3.0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3_1"/>
  <p:tag name="KSO_WM_UNIT_ID" val="diagram20233329_2*l_h_a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3_1"/>
  <p:tag name="KSO_WM_UNIT_ID" val="diagram20233329_2*l_h_f*1_3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3329"/>
  <p:tag name="KSO_WM_SLIDE_LAYOUT" val="a_l"/>
  <p:tag name="KSO_WM_SLIDE_LAYOUT_CNT" val="1_1"/>
  <p:tag name="KSO_WM_SLIDE_SOURCE" val="WPPAIGenerateSlid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11_1*i*1"/>
  <p:tag name="KSO_WM_TEMPLATE_CATEGORY" val="custom"/>
  <p:tag name="KSO_WM_TEMPLATE_INDEX" val="2023241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VALUE" val="1903*17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11_1*d*1"/>
  <p:tag name="KSO_WM_TEMPLATE_CATEGORY" val="custom"/>
  <p:tag name="KSO_WM_TEMPLATE_INDEX" val="20232411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  <p:tag name="KSO_WM_UNIT_PICTURE_SUBTYPE" val="a"/>
  <p:tag name="MH_PIC_SOURCE_TYPE" val="generate_slide_ai*{&quot;ai_type&quot;:&quot;generate_single_page&quot;,&quot;id&quot;:&quot;VCG41N183760960&quot;}*gallery_gallery_ai_v2.0.6_ONLINE*438274f940fbd2aa875577152d9b20b2-slide-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11_1*i*2"/>
  <p:tag name="KSO_WM_TEMPLATE_CATEGORY" val="custom"/>
  <p:tag name="KSO_WM_TEMPLATE_INDEX" val="2023241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11"/>
  <p:tag name="KSO_WM_UNIT_ID" val="custom20232411_1*a*1"/>
  <p:tag name="KSO_WM_UNIT_TEXT_FILL_FORE_SCHEMECOLOR_INDEX" val="13"/>
  <p:tag name="KSO_WM_UNIT_TEXT_FILL_TYPE" val="1"/>
  <p:tag name="KSO_WM_UNIT_USESOURCEFORMAT_APPLY" val="1"/>
  <p:tag name="KSO_WM_UNIT_PRESET_TEXT" val="单击此处添加标题"/>
  <p:tag name="KSO_WM_UNIT_TEXT_TYPE" val="1"/>
</p:tagLst>
</file>

<file path=ppt/tags/tag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0_2*l_h_f*1_1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，单击此处添加文本具体内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0_2*l_h_a*1_1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10_2*l_h_f*1_3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，单击此处添加文本具体内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10_2*l_h_a*1_3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0_2*l_h_f*1_2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，单击此处添加文本具体内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0_2*l_h_a*1_2_1"/>
  <p:tag name="KSO_WM_TEMPLATE_CATEGORY" val="diagram"/>
  <p:tag name="KSO_WM_TEMPLATE_INDEX" val="20232410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9.86810302734375,&quot;width&quot;:574.665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518.283*326.843"/>
  <p:tag name="KSO_WM_SLIDE_POSITION" val="404.208*179.523"/>
  <p:tag name="KSO_WM_ASSIST_SLIDE" val="1"/>
  <p:tag name="KSO_WM_DIAGRAM_GROUP_CODE" val="l1-1"/>
  <p:tag name="KSO_WM_SLIDE_DIAGTYPE" val="l"/>
  <p:tag name="KSO_WM_SLIDE_SUBTYPE" val="picTxt"/>
  <p:tag name="KSO_WM_TEMPLATE_INDEX" val="20232411"/>
  <p:tag name="KSO_WM_TEMPLATE_SUBCATEGORY" val="0"/>
  <p:tag name="KSO_WM_SLIDE_INDEX" val="1"/>
  <p:tag name="KSO_WM_TAG_VERSION" val="3.0"/>
  <p:tag name="KSO_WM_SLIDE_ID" val="custom20232411_1"/>
  <p:tag name="KSO_WM_SLIDE_ITEM_CNT" val="2"/>
  <p:tag name="KSO_WM_SLIDE_SOURCE" val="WPPAIGenerateSlide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a*1"/>
  <p:tag name="KSO_WM_TEMPLATE_CATEGORY" val="diagram"/>
  <p:tag name="KSO_WM_TEMPLATE_INDEX" val="2023333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1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289324399&quot;}*gallery_gallery_ai_v2.0.6_ONLINE*a1e79af35802860a118c3222424b6d7e-slide-0"/>
  <p:tag name="KSO_WM_UNIT_LINE_FILL_TYPE" val="2"/>
  <p:tag name="KSO_WM_UNIT_USESOURCEFORMAT_APPLY" val="1"/>
</p:tagLst>
</file>

<file path=ppt/tags/tag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内容观点，以便观者准确地理解您传达的思想内容。"/>
  <p:tag name="KSO_WM_UNIT_TEXT_FILL_FORE_SCHEMECOLOR_INDEX" val="1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2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219084187&quot;}*gallery_gallery_ai_v2.0.6_ONLINE*a1e79af35802860a118c3222424b6d7e-slide-0"/>
  <p:tag name="KSO_WM_UNIT_LINE_FILL_TYPE" val="2"/>
  <p:tag name="KSO_WM_UNIT_USESOURCEFORMAT_APPLY" val="1"/>
</p:tagLst>
</file>

<file path=ppt/tags/tag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1*l_h_d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422*799"/>
  <p:tag name="KSO_WM_DIAGRAM_GROUP_CODE" val="l1-1"/>
  <p:tag name="KSO_WM_UNIT_TYPE" val="l_h_d"/>
  <p:tag name="KSO_WM_UNIT_INDEX" val="1_3_1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single_page&quot;,&quot;id&quot;:&quot;VCG41N1207470148&quot;}*gallery_gallery_ai_v2.0.6_ONLINE*a1e79af35802860a118c3222424b6d7e-slide-0"/>
  <p:tag name="KSO_WM_UNIT_LINE_FILL_TYPE" val="2"/>
  <p:tag name="KSO_WM_UNIT_USESOURCEFORMAT_APPLY" val="1"/>
</p:tagLst>
</file>

<file path=ppt/tags/tag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1"/>
</p:tagLst>
</file>

<file path=ppt/tags/tag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1"/>
</p:tagLst>
</file>

<file path=ppt/tags/tag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48.59661865234375,&quot;width&quot;:850.482666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diagram2023333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37"/>
  <p:tag name="KSO_WM_SLIDE_TYPE" val="text"/>
  <p:tag name="KSO_WM_SLIDE_SUBTYPE" val="diag"/>
  <p:tag name="KSO_WM_SLIDE_SIZE" val="850.483*348.597"/>
  <p:tag name="KSO_WM_SLIDE_POSITION" val="54.8*141.87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SOURCE" val="WPPAIGenerateSlide"/>
</p:tagLst>
</file>

<file path=ppt/tags/tag91.xml><?xml version="1.0" encoding="utf-8"?>
<p:tagLst xmlns:p="http://schemas.openxmlformats.org/presentationml/2006/main">
  <p:tag name="KSO_WM_UNIT_VALUE" val="1904*157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04_1*d*1"/>
  <p:tag name="KSO_WM_TEMPLATE_CATEGORY" val="custom"/>
  <p:tag name="KSO_WM_TEMPLATE_INDEX" val="20231804"/>
  <p:tag name="KSO_WM_UNIT_LAYERLEVEL" val="1"/>
  <p:tag name="KSO_WM_TAG_VERSION" val="3.0"/>
  <p:tag name="KSO_WM_BEAUTIFY_FLAG" val="#wm#"/>
  <p:tag name="KSO_WM_UNIT_PICTURE_SUBTYPE" val="b"/>
  <p:tag name="MH_PIC_SOURCE_TYPE" val="generate_slide_ai*{&quot;ai_type&quot;:&quot;generate_single_page&quot;,&quot;id&quot;:&quot;VCG41N1472817580&quot;}*gallery_gallery_ai_v2.0.6_ONLINE*68b6f35084525ba55e47930f30c55a58-slide-0"/>
  <p:tag name="KSO_WM_UNIT_USESOURCEFORMAT_APPLY" val="1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1"/>
  <p:tag name="KSO_WM_UNIT_TEXT_TYPE" val="1"/>
  <p:tag name="KSO_WM_UNIT_PRESET_TEXT" val="单击此处添加标题"/>
</p:tagLst>
</file>

<file path=ppt/tags/tag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2*l_h_f*1_1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2*l_h_a*1_1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59_2*l_h_i*1_1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2*l_h_f*1_2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2*l_h_a*1_2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59_2*l_h_i*1_2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2*l_h_f*1_3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5,&quot;width&quot;:414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1662</Words>
  <Application>WPS 演示</Application>
  <PresentationFormat>宽屏</PresentationFormat>
  <Paragraphs>176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产品概览：天天鲜酿酱油</vt:lpstr>
      <vt:lpstr>产品概览：低盐轻酱油</vt:lpstr>
      <vt:lpstr>核心卖点：智能生产</vt:lpstr>
      <vt:lpstr>核心卖点：健康承诺</vt:lpstr>
      <vt:lpstr>核心卖点：环保升级</vt:lpstr>
      <vt:lpstr>营销推广策略：线上推广</vt:lpstr>
      <vt:lpstr>营销推广策略：线下推广</vt:lpstr>
      <vt:lpstr>生产流程详解</vt:lpstr>
      <vt:lpstr>技术要求与质量控制</vt:lpstr>
      <vt:lpstr>预算和风险管理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12.7Lebron Iverson</cp:lastModifiedBy>
  <cp:revision>155</cp:revision>
  <dcterms:created xsi:type="dcterms:W3CDTF">2019-06-19T02:08:00Z</dcterms:created>
  <dcterms:modified xsi:type="dcterms:W3CDTF">2025-03-06T14:16:25Z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15CD66F4A58D4DFBBC7382D843492595_11</vt:lpwstr>
  </property>
</Properties>
</file>